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5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67" r:id="rId12"/>
    <p:sldId id="272" r:id="rId13"/>
    <p:sldId id="269" r:id="rId14"/>
    <p:sldId id="266" r:id="rId15"/>
    <p:sldId id="270" r:id="rId16"/>
    <p:sldId id="288" r:id="rId17"/>
    <p:sldId id="277" r:id="rId18"/>
    <p:sldId id="276" r:id="rId19"/>
    <p:sldId id="271" r:id="rId20"/>
    <p:sldId id="278" r:id="rId21"/>
    <p:sldId id="273" r:id="rId22"/>
    <p:sldId id="290" r:id="rId23"/>
    <p:sldId id="292" r:id="rId24"/>
    <p:sldId id="274" r:id="rId25"/>
    <p:sldId id="286" r:id="rId26"/>
    <p:sldId id="282" r:id="rId27"/>
    <p:sldId id="280" r:id="rId28"/>
    <p:sldId id="275" r:id="rId29"/>
    <p:sldId id="284" r:id="rId30"/>
    <p:sldId id="287" r:id="rId31"/>
    <p:sldId id="289" r:id="rId32"/>
    <p:sldId id="2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 Wei Feng" initials="SWF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A1A28"/>
    <a:srgbClr val="A2988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89" autoAdjust="0"/>
    <p:restoredTop sz="86799" autoAdjust="0"/>
  </p:normalViewPr>
  <p:slideViewPr>
    <p:cSldViewPr>
      <p:cViewPr>
        <p:scale>
          <a:sx n="94" d="100"/>
          <a:sy n="94" d="100"/>
        </p:scale>
        <p:origin x="-984" y="-2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32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649DD-F304-44A3-8FB8-BDA0C2046C6F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CB807-1AFA-49A8-85F1-D9B2B37623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77805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Hi</a:t>
            </a:r>
            <a:r>
              <a:rPr lang="en-US" altLang="ko-KR" baseline="0" dirty="0" smtClean="0"/>
              <a:t> everyone. My name is DUCK-HA, HWANG. </a:t>
            </a:r>
          </a:p>
          <a:p>
            <a:r>
              <a:rPr lang="en-US" altLang="ko-KR" baseline="0" dirty="0" smtClean="0"/>
              <a:t> I will present </a:t>
            </a:r>
            <a:r>
              <a:rPr lang="en-US" altLang="ko-KR" sz="1200" b="1" dirty="0" smtClean="0"/>
              <a:t>Compact and Light-Weight Automated Semen</a:t>
            </a:r>
            <a:r>
              <a:rPr lang="en-US" altLang="ko-KR" sz="1200" b="1" baseline="0" dirty="0" smtClean="0"/>
              <a:t> </a:t>
            </a:r>
            <a:r>
              <a:rPr lang="en-US" altLang="ko-KR" sz="1200" b="1" dirty="0" smtClean="0"/>
              <a:t>Analysis Platform Using </a:t>
            </a:r>
            <a:r>
              <a:rPr lang="en-US" altLang="ko-KR" sz="1200" b="1" dirty="0" err="1" smtClean="0"/>
              <a:t>Lensfree</a:t>
            </a:r>
            <a:r>
              <a:rPr lang="en-US" altLang="ko-KR" sz="1200" b="1" dirty="0" smtClean="0"/>
              <a:t> on-Chip</a:t>
            </a:r>
            <a:r>
              <a:rPr lang="en-US" altLang="ko-KR" sz="1200" b="1" baseline="0" dirty="0" smtClean="0"/>
              <a:t> </a:t>
            </a:r>
            <a:r>
              <a:rPr lang="en-US" altLang="ko-KR" sz="1200" b="1" dirty="0" smtClean="0"/>
              <a:t>Microscopy.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-This holographic on-chip imaging platform weighs ∼46 g, measures ∼4.2 × 4.2 × 5.8 cm, and does not require any lenses, lasers or other bulky optical components to achieve phase and amplitude imaging of sperms over ∼24 mm2 field-of-view with an effective numerical aperture of ∼0.2.</a:t>
            </a:r>
          </a:p>
          <a:p>
            <a:endParaRPr lang="en-US" altLang="ko-KR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-conventional (</a:t>
            </a:r>
            <a:r>
              <a:rPr lang="en-US" altLang="ko-KR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compond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microscopy): </a:t>
            </a:r>
            <a:r>
              <a:rPr lang="en-US" altLang="ko-KR" dirty="0" smtClean="0"/>
              <a:t>32 lbs (14kg)//</a:t>
            </a:r>
          </a:p>
          <a:p>
            <a:endParaRPr lang="en-US" altLang="ko-KR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ko-K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-Lens free microscopy is cost-effective, because they do not require lenses, lasers or mechanical stages. Moreover, it is light-weight. It can be easily miniaturized because of compactness. In addition, lens free microscopy based on holography which can provide wide filed of view, if unit magnification is implemented. This can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achieved by decreasing the distance between sample plane and measurement plane. (price, weight, compactness, imaging field of view)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Breeding animals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Cell VU 600</a:t>
            </a:r>
          </a:p>
          <a:p>
            <a:r>
              <a:rPr lang="en-US" altLang="ko-KR" dirty="0" smtClean="0"/>
              <a:t>Depth</a:t>
            </a:r>
            <a:r>
              <a:rPr lang="en-US" altLang="ko-KR" baseline="0" dirty="0" smtClean="0"/>
              <a:t> 20 um.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(a) A digitally subtracted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lensfree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hologram of three moving sperms is generated from two successive frames (500 ms apart) (b) A</a:t>
            </a:r>
          </a:p>
          <a:p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microscopic image, that is digitally reconstructed from the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lensfree</a:t>
            </a:r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differential hologram shown in (a), illustrates the positions of three sperms</a:t>
            </a:r>
          </a:p>
          <a:p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two successive frames (white spots show the sperms’ end positions and black spots show their starting positions). The displacement vectors</a:t>
            </a:r>
          </a:p>
          <a:p>
            <a:r>
              <a:rPr lang="en-US" altLang="ko-KR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these sperms are labeled as S1, S2, and S3.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Cell VU 600</a:t>
            </a:r>
          </a:p>
          <a:p>
            <a:r>
              <a:rPr lang="en-US" altLang="ko-KR" dirty="0" smtClean="0"/>
              <a:t>Depth</a:t>
            </a:r>
            <a:r>
              <a:rPr lang="en-US" altLang="ko-KR" baseline="0" dirty="0" smtClean="0"/>
              <a:t> 20 um.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3720 n second, 3.27 second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// (0.4 frame/sec // 9 frame)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B807-1AFA-49A8-85F1-D9B2B376238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97293-BEEA-4CA3-9DCA-FAF09D4BA2AB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>
                <a:solidFill>
                  <a:srgbClr val="7030A0"/>
                </a:solidFill>
              </a:defRPr>
            </a:lvl1pPr>
          </a:lstStyle>
          <a:p>
            <a:fld id="{7B195065-3F2C-4756-89E5-1ED075B2D71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95028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5BD9-83FE-4729-89F9-EA4F8D7157AA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2180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AFAB5-BEC3-42D7-96DD-7943E45BB193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245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1447800" y="6553200"/>
            <a:ext cx="8915400" cy="0"/>
          </a:xfrm>
          <a:prstGeom prst="line">
            <a:avLst/>
          </a:prstGeom>
          <a:ln w="38100"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5E1AB-AB66-4D96-95B4-5D503C96DC8B}" type="datetime1">
              <a:rPr lang="en-US" smtClean="0"/>
              <a:pPr/>
              <a:t>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400" b="1">
                <a:solidFill>
                  <a:srgbClr val="7030A0"/>
                </a:solidFill>
              </a:defRPr>
            </a:lvl1pPr>
          </a:lstStyle>
          <a:p>
            <a:fld id="{7B195065-3F2C-4756-89E5-1ED075B2D7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152400" y="6324600"/>
            <a:ext cx="1143000" cy="381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UCLA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9144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074E-B671-472C-AAA3-16EE203BE22A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3564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6655A-2575-422C-B072-3162538DDBE2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3530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2C0D9-9C75-430D-AE41-BCF8DE416811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6923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A195-7946-4A12-82CB-CF7850A253FF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254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33E63-68A2-4F6A-B375-F18218CA5A1B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077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DD177-B19C-40EB-B818-4F965D218F15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52597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B2B5E-AD88-4197-8E5E-39F88DB871EC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433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A5A61-8827-4CF8-9474-32857C885296}" type="datetime1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95065-3F2C-4756-89E5-1ED075B2D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696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6" r:id="rId1"/>
    <p:sldLayoutId id="2147484577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 smtClean="0"/>
              <a:t>Compact and Light-Weight Automated Semen</a:t>
            </a:r>
            <a:br>
              <a:rPr lang="en-US" altLang="ko-KR" sz="4000" b="1" dirty="0" smtClean="0"/>
            </a:br>
            <a:r>
              <a:rPr lang="en-US" altLang="ko-KR" sz="4000" b="1" dirty="0" smtClean="0"/>
              <a:t>Analysis Platform Using </a:t>
            </a:r>
            <a:r>
              <a:rPr lang="en-US" altLang="ko-KR" sz="4000" b="1" dirty="0" err="1" smtClean="0"/>
              <a:t>Lensfree</a:t>
            </a:r>
            <a:r>
              <a:rPr lang="en-US" altLang="ko-KR" sz="4000" b="1" dirty="0" smtClean="0"/>
              <a:t> on-Chip</a:t>
            </a:r>
            <a:br>
              <a:rPr lang="en-US" altLang="ko-KR" sz="4000" b="1" dirty="0" smtClean="0"/>
            </a:br>
            <a:r>
              <a:rPr lang="en-US" altLang="ko-KR" sz="4000" b="1" dirty="0" smtClean="0"/>
              <a:t>Microscopy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3602038"/>
            <a:ext cx="12192000" cy="1655762"/>
          </a:xfrm>
        </p:spPr>
        <p:txBody>
          <a:bodyPr>
            <a:normAutofit fontScale="92500" lnSpcReduction="20000"/>
          </a:bodyPr>
          <a:lstStyle/>
          <a:p>
            <a:endParaRPr lang="en-US" altLang="ko-KR" sz="2000" dirty="0" smtClean="0">
              <a:solidFill>
                <a:schemeClr val="accent1"/>
              </a:solidFill>
            </a:endParaRPr>
          </a:p>
          <a:p>
            <a:r>
              <a:rPr lang="en-US" altLang="ko-KR" sz="2000" b="1" dirty="0" smtClean="0">
                <a:solidFill>
                  <a:schemeClr val="accent1"/>
                </a:solidFill>
              </a:rPr>
              <a:t>Author: Ting-Wei Su,† Anthony </a:t>
            </a:r>
            <a:r>
              <a:rPr lang="en-US" altLang="ko-KR" sz="2000" b="1" dirty="0" err="1" smtClean="0">
                <a:solidFill>
                  <a:schemeClr val="accent1"/>
                </a:solidFill>
              </a:rPr>
              <a:t>Erlinger</a:t>
            </a:r>
            <a:r>
              <a:rPr lang="en-US" altLang="ko-KR" sz="2000" b="1" dirty="0" smtClean="0">
                <a:solidFill>
                  <a:schemeClr val="accent1"/>
                </a:solidFill>
              </a:rPr>
              <a:t>,† Derek Tseng,† and </a:t>
            </a:r>
            <a:r>
              <a:rPr lang="en-US" altLang="ko-KR" sz="2000" b="1" dirty="0" err="1" smtClean="0">
                <a:solidFill>
                  <a:schemeClr val="accent1"/>
                </a:solidFill>
              </a:rPr>
              <a:t>Aydogan</a:t>
            </a:r>
            <a:r>
              <a:rPr lang="en-US" altLang="ko-KR" sz="2000" b="1" dirty="0" smtClean="0">
                <a:solidFill>
                  <a:schemeClr val="accent1"/>
                </a:solidFill>
              </a:rPr>
              <a:t> </a:t>
            </a:r>
            <a:r>
              <a:rPr lang="en-US" altLang="ko-KR" sz="2000" b="1" dirty="0" err="1" smtClean="0">
                <a:solidFill>
                  <a:schemeClr val="accent1"/>
                </a:solidFill>
              </a:rPr>
              <a:t>Ozcan</a:t>
            </a:r>
            <a:r>
              <a:rPr lang="en-US" altLang="ko-KR" sz="2000" b="1" dirty="0" smtClean="0">
                <a:solidFill>
                  <a:schemeClr val="accent1"/>
                </a:solidFill>
              </a:rPr>
              <a:t>*,†,‡</a:t>
            </a:r>
          </a:p>
          <a:p>
            <a:endParaRPr lang="en-US" altLang="ko-KR" sz="2000" dirty="0" smtClean="0">
              <a:solidFill>
                <a:schemeClr val="accent1"/>
              </a:solidFill>
            </a:endParaRPr>
          </a:p>
          <a:p>
            <a:r>
              <a:rPr lang="en-US" altLang="ko-KR" sz="2000" dirty="0" smtClean="0">
                <a:solidFill>
                  <a:schemeClr val="accent1"/>
                </a:solidFill>
              </a:rPr>
              <a:t>Electrical Engineering Department, University of California, Los Angeles, California, and California </a:t>
            </a:r>
            <a:r>
              <a:rPr lang="en-US" altLang="ko-KR" sz="2000" dirty="0" err="1" smtClean="0">
                <a:solidFill>
                  <a:schemeClr val="accent1"/>
                </a:solidFill>
              </a:rPr>
              <a:t>NanoSystems</a:t>
            </a:r>
            <a:endParaRPr lang="en-US" altLang="ko-KR" sz="2000" dirty="0" smtClean="0">
              <a:solidFill>
                <a:schemeClr val="accent1"/>
              </a:solidFill>
            </a:endParaRPr>
          </a:p>
          <a:p>
            <a:r>
              <a:rPr lang="en-US" altLang="ko-KR" sz="2000" dirty="0" smtClean="0">
                <a:solidFill>
                  <a:schemeClr val="accent1"/>
                </a:solidFill>
              </a:rPr>
              <a:t>Institute, University of California, Los Angeles, California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0" y="5410200"/>
            <a:ext cx="121920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0" y="5202238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altLang="ko-KR" sz="2000" dirty="0" smtClean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altLang="ko-KR" sz="2800" dirty="0" smtClean="0">
                <a:solidFill>
                  <a:srgbClr val="FFC000"/>
                </a:solidFill>
              </a:rPr>
              <a:t>Presenter: DUCK-HA HWANG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Reconstruct Image</a:t>
            </a:r>
            <a:br>
              <a:rPr lang="en-US" altLang="ko-KR" b="1" dirty="0" smtClean="0"/>
            </a:br>
            <a:r>
              <a:rPr lang="en-US" altLang="ko-KR" dirty="0" smtClean="0"/>
              <a:t>(Computational Process)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22562"/>
          </a:xfrm>
        </p:spPr>
        <p:txBody>
          <a:bodyPr>
            <a:normAutofit/>
          </a:bodyPr>
          <a:lstStyle/>
          <a:p>
            <a:pPr algn="l"/>
            <a:endParaRPr lang="en-US" altLang="ko-KR" dirty="0" smtClean="0"/>
          </a:p>
          <a:p>
            <a:pPr algn="l"/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2800" dirty="0" smtClean="0"/>
              <a:t> Phase</a:t>
            </a:r>
            <a:endParaRPr lang="ko-KR" altLang="en-US" sz="2800" dirty="0" smtClean="0"/>
          </a:p>
          <a:p>
            <a:pPr>
              <a:buFont typeface="Arial" pitchFamily="34" charset="0"/>
              <a:buChar char="•"/>
            </a:pPr>
            <a:endParaRPr lang="en-US" altLang="ko-KR" sz="30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3000" dirty="0" smtClean="0"/>
              <a:t>Amplitude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0"/>
            <a:ext cx="9782175" cy="699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724400" y="6172200"/>
            <a:ext cx="2514600" cy="6858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Hologram Image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0"/>
            <a:ext cx="9782175" cy="699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724400" y="6172200"/>
            <a:ext cx="2514600" cy="6858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Reconstructed 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Phase Image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048000" y="304800"/>
            <a:ext cx="8153400" cy="6019800"/>
            <a:chOff x="3048000" y="304800"/>
            <a:chExt cx="8153400" cy="6019800"/>
          </a:xfrm>
        </p:grpSpPr>
        <p:sp>
          <p:nvSpPr>
            <p:cNvPr id="8" name="타원 7"/>
            <p:cNvSpPr/>
            <p:nvPr/>
          </p:nvSpPr>
          <p:spPr>
            <a:xfrm>
              <a:off x="5562600" y="7620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648200" y="12192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800600" y="1371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5257800" y="1371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486400" y="16764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410200" y="23622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096000" y="2514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6629400" y="4572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7467600" y="3810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8305800" y="304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686800" y="8382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7239000" y="2133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8153400" y="2133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7315200" y="2590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248400" y="2895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629400" y="32004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8153400" y="3276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5867400" y="4114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486400" y="4800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172200" y="47244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7391400" y="49530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229600" y="6019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029200" y="5638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800600" y="46482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572000" y="41910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4343400" y="50292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3733800" y="5181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276600" y="51816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048000" y="4876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3352800" y="4876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200400" y="4495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3581400" y="43434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3810000" y="42672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4495800" y="35052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4343400" y="26670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810000" y="32004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886200" y="2590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3581400" y="4572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124200" y="304800"/>
              <a:ext cx="304800" cy="3048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9372600" y="2667000"/>
              <a:ext cx="1828800" cy="838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Sperms’ Head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0"/>
            <a:ext cx="9782175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4724400" y="6172200"/>
            <a:ext cx="2514600" cy="6858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Reconstructed </a:t>
            </a: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Amplitude Image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048000" y="304800"/>
            <a:ext cx="8153400" cy="6019800"/>
            <a:chOff x="3048000" y="304800"/>
            <a:chExt cx="8153400" cy="6019800"/>
          </a:xfrm>
        </p:grpSpPr>
        <p:sp>
          <p:nvSpPr>
            <p:cNvPr id="8" name="타원 7"/>
            <p:cNvSpPr/>
            <p:nvPr/>
          </p:nvSpPr>
          <p:spPr>
            <a:xfrm>
              <a:off x="5562600" y="7620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648200" y="12192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800600" y="1371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5257800" y="1371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486400" y="16764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410200" y="23622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096000" y="2514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6629400" y="4572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7467600" y="3810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8305800" y="304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8686800" y="8382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7239000" y="2133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8153400" y="2133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7315200" y="2590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248400" y="2895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629400" y="32004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8153400" y="3276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5867400" y="4114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486400" y="4800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172200" y="47244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7391400" y="49530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8229600" y="6019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029200" y="5638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4800600" y="46482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572000" y="41910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4343400" y="50292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3733800" y="5181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3276600" y="51816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048000" y="4876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3352800" y="4876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/>
            <p:cNvSpPr/>
            <p:nvPr/>
          </p:nvSpPr>
          <p:spPr>
            <a:xfrm>
              <a:off x="3200400" y="4495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3581400" y="43434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3810000" y="42672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4495800" y="35052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4343400" y="26670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810000" y="32004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3886200" y="2590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3581400" y="4572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3124200" y="304800"/>
              <a:ext cx="304800" cy="304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9372600" y="2667000"/>
              <a:ext cx="1828800" cy="83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Sperms’ Head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57200" y="838200"/>
            <a:ext cx="2286000" cy="4819650"/>
            <a:chOff x="457200" y="838200"/>
            <a:chExt cx="2286000" cy="4819650"/>
          </a:xfrm>
        </p:grpSpPr>
        <p:pic>
          <p:nvPicPr>
            <p:cNvPr id="5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838200"/>
              <a:ext cx="2286000" cy="481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타원 56"/>
            <p:cNvSpPr/>
            <p:nvPr/>
          </p:nvSpPr>
          <p:spPr>
            <a:xfrm>
              <a:off x="914400" y="4800600"/>
              <a:ext cx="1524000" cy="381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76400" y="0"/>
            <a:ext cx="9782175" cy="699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0"/>
            <a:ext cx="9782175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0" name="그룹 9"/>
          <p:cNvGrpSpPr/>
          <p:nvPr/>
        </p:nvGrpSpPr>
        <p:grpSpPr>
          <a:xfrm>
            <a:off x="4267200" y="1676401"/>
            <a:ext cx="3810000" cy="4724399"/>
            <a:chOff x="4267200" y="1676400"/>
            <a:chExt cx="3724275" cy="486727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67200" y="4191000"/>
              <a:ext cx="3724275" cy="2352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4876800" y="3429000"/>
              <a:ext cx="2514600" cy="685800"/>
            </a:xfrm>
            <a:prstGeom prst="rect">
              <a:avLst/>
            </a:prstGeom>
            <a:solidFill>
              <a:schemeClr val="bg1"/>
            </a:solidFill>
            <a:ln w="63500" cmpd="dbl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Fourier Transform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줄무늬가 있는 오른쪽 화살표 8"/>
            <p:cNvSpPr/>
            <p:nvPr/>
          </p:nvSpPr>
          <p:spPr>
            <a:xfrm>
              <a:off x="5334000" y="1676400"/>
              <a:ext cx="1828800" cy="914400"/>
            </a:xfrm>
            <a:prstGeom prst="strip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1138719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3352800" y="381000"/>
            <a:ext cx="5181600" cy="8382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Sperms’ 2D Trajectory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&quot;없음&quot; 기호 23"/>
          <p:cNvSpPr/>
          <p:nvPr/>
        </p:nvSpPr>
        <p:spPr>
          <a:xfrm>
            <a:off x="6934200" y="685800"/>
            <a:ext cx="1066800" cy="60960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b="1" dirty="0" smtClean="0"/>
              <a:t>                                               3D-&gt; 2D trajectory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66800" y="2895600"/>
            <a:ext cx="6172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267200" y="3276600"/>
            <a:ext cx="914400" cy="4572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 rot="21062780">
            <a:off x="2526297" y="3411561"/>
            <a:ext cx="1756865" cy="287866"/>
          </a:xfrm>
          <a:custGeom>
            <a:avLst/>
            <a:gdLst>
              <a:gd name="connsiteX0" fmla="*/ 0 w 1544320"/>
              <a:gd name="connsiteY0" fmla="*/ 276013 h 287866"/>
              <a:gd name="connsiteX1" fmla="*/ 457200 w 1544320"/>
              <a:gd name="connsiteY1" fmla="*/ 1693 h 287866"/>
              <a:gd name="connsiteX2" fmla="*/ 883920 w 1544320"/>
              <a:gd name="connsiteY2" fmla="*/ 265853 h 287866"/>
              <a:gd name="connsiteX3" fmla="*/ 1330960 w 1544320"/>
              <a:gd name="connsiteY3" fmla="*/ 133773 h 287866"/>
              <a:gd name="connsiteX4" fmla="*/ 1544320 w 1544320"/>
              <a:gd name="connsiteY4" fmla="*/ 204893 h 28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4320" h="287866">
                <a:moveTo>
                  <a:pt x="0" y="276013"/>
                </a:moveTo>
                <a:cubicBezTo>
                  <a:pt x="154940" y="139699"/>
                  <a:pt x="309880" y="3386"/>
                  <a:pt x="457200" y="1693"/>
                </a:cubicBezTo>
                <a:cubicBezTo>
                  <a:pt x="604520" y="0"/>
                  <a:pt x="738293" y="243840"/>
                  <a:pt x="883920" y="265853"/>
                </a:cubicBezTo>
                <a:cubicBezTo>
                  <a:pt x="1029547" y="287866"/>
                  <a:pt x="1220893" y="143933"/>
                  <a:pt x="1330960" y="133773"/>
                </a:cubicBezTo>
                <a:cubicBezTo>
                  <a:pt x="1441027" y="123613"/>
                  <a:pt x="1492673" y="164253"/>
                  <a:pt x="1544320" y="204893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66800" y="2819400"/>
            <a:ext cx="61722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66800" y="4191000"/>
            <a:ext cx="6172200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6" idx="0"/>
            <a:endCxn id="6" idx="4"/>
          </p:cNvCxnSpPr>
          <p:nvPr/>
        </p:nvCxnSpPr>
        <p:spPr>
          <a:xfrm>
            <a:off x="4724400" y="3276600"/>
            <a:ext cx="0" cy="4572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04800" y="5029200"/>
            <a:ext cx="45720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Size of Human Sperm’s  Head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head 5.1 µm by 3.1 µm and a tail 50 µm long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>
            <a:endCxn id="13" idx="0"/>
          </p:cNvCxnSpPr>
          <p:nvPr/>
        </p:nvCxnSpPr>
        <p:spPr>
          <a:xfrm flipH="1">
            <a:off x="2590800" y="3505200"/>
            <a:ext cx="2133600" cy="1524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590800" y="3200400"/>
            <a:ext cx="167640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7543800" y="2819400"/>
            <a:ext cx="0" cy="152400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077200" y="2971800"/>
            <a:ext cx="24384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Cell VU 600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Depth 20 um </a:t>
            </a:r>
            <a:endParaRPr lang="ko-KR" altLang="en-US" dirty="0" smtClean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6800" y="24384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Chamber</a:t>
            </a:r>
            <a:endParaRPr lang="ko-KR" alt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" y="3048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i="1" u="sng" dirty="0" smtClean="0"/>
              <a:t>WHY?</a:t>
            </a:r>
            <a:endParaRPr lang="ko-KR" altLang="en-US" sz="6600" b="1" i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8600" y="1600200"/>
            <a:ext cx="57150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Subtract Background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(ex: First Hologram Image – Second Hologram Image)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3048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i="1" u="sng" dirty="0" smtClean="0"/>
              <a:t>HOW?</a:t>
            </a:r>
            <a:endParaRPr lang="ko-KR" altLang="en-US" sz="6600" b="1" i="1" u="sng" dirty="0"/>
          </a:p>
        </p:txBody>
      </p:sp>
      <p:sp>
        <p:nvSpPr>
          <p:cNvPr id="7" name="오른쪽 화살표 6"/>
          <p:cNvSpPr/>
          <p:nvPr/>
        </p:nvSpPr>
        <p:spPr>
          <a:xfrm>
            <a:off x="6096000" y="1981200"/>
            <a:ext cx="9144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62800" y="1600200"/>
            <a:ext cx="46482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Reconstruct Image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9372600" y="2971800"/>
            <a:ext cx="304800" cy="7620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62800" y="3886200"/>
            <a:ext cx="46482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Compare each pixel 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95400" y="3352800"/>
            <a:ext cx="46482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Find moving objects</a:t>
            </a:r>
          </a:p>
        </p:txBody>
      </p:sp>
      <p:sp>
        <p:nvSpPr>
          <p:cNvPr id="12" name="오른쪽 화살표 11"/>
          <p:cNvSpPr/>
          <p:nvPr/>
        </p:nvSpPr>
        <p:spPr>
          <a:xfrm rot="12212402">
            <a:off x="6134036" y="4129147"/>
            <a:ext cx="914400" cy="3810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133600" y="5486400"/>
            <a:ext cx="46482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Record trajectory</a:t>
            </a:r>
          </a:p>
        </p:txBody>
      </p:sp>
      <p:sp>
        <p:nvSpPr>
          <p:cNvPr id="14" name="아래쪽 화살표 13"/>
          <p:cNvSpPr/>
          <p:nvPr/>
        </p:nvSpPr>
        <p:spPr>
          <a:xfrm rot="19929856">
            <a:off x="3589269" y="4675276"/>
            <a:ext cx="304800" cy="7620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0"/>
            <a:ext cx="9782175" cy="699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그룹 10"/>
          <p:cNvGrpSpPr/>
          <p:nvPr/>
        </p:nvGrpSpPr>
        <p:grpSpPr>
          <a:xfrm>
            <a:off x="1676400" y="1143000"/>
            <a:ext cx="5791200" cy="4038600"/>
            <a:chOff x="1676400" y="1447800"/>
            <a:chExt cx="5791200" cy="4038600"/>
          </a:xfrm>
        </p:grpSpPr>
        <p:sp>
          <p:nvSpPr>
            <p:cNvPr id="6" name="타원 5"/>
            <p:cNvSpPr/>
            <p:nvPr/>
          </p:nvSpPr>
          <p:spPr>
            <a:xfrm>
              <a:off x="2514600" y="1447800"/>
              <a:ext cx="685800" cy="762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5029200" y="4038600"/>
              <a:ext cx="685800" cy="762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1676400" y="4876800"/>
              <a:ext cx="533400" cy="5334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6324600" y="4495800"/>
              <a:ext cx="1143000" cy="9906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590800" y="1143000"/>
            <a:ext cx="4876800" cy="4114800"/>
            <a:chOff x="2590800" y="1447800"/>
            <a:chExt cx="4876800" cy="4114800"/>
          </a:xfrm>
        </p:grpSpPr>
        <p:cxnSp>
          <p:nvCxnSpPr>
            <p:cNvPr id="13" name="직선 화살표 연결선 12"/>
            <p:cNvCxnSpPr/>
            <p:nvPr/>
          </p:nvCxnSpPr>
          <p:spPr>
            <a:xfrm flipH="1">
              <a:off x="2590800" y="1600200"/>
              <a:ext cx="76200" cy="3048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5410200" y="4114800"/>
              <a:ext cx="228600" cy="2286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flipV="1">
              <a:off x="6477000" y="4572000"/>
              <a:ext cx="533400" cy="3810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895600" y="1447800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1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95600" y="1905000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2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76800" y="4191000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1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57800" y="4572000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2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29400" y="5181600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1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162800" y="4800600"/>
              <a:ext cx="304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rgbClr val="FFFF00"/>
                  </a:solidFill>
                </a:rPr>
                <a:t>2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17525"/>
            <a:ext cx="8871482" cy="634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lc="http://schemas.openxmlformats.org/drawingml/2006/lockedCanvas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2667000"/>
            <a:ext cx="3366000" cy="3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8382000" y="1524000"/>
            <a:ext cx="3517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Count (number of sperm): 233</a:t>
            </a:r>
          </a:p>
          <a:p>
            <a:r>
              <a:rPr lang="en-US" altLang="ko-KR" dirty="0" smtClean="0"/>
              <a:t>Median (speed): 16.4004 um/sec</a:t>
            </a:r>
          </a:p>
          <a:p>
            <a:r>
              <a:rPr lang="en-US" altLang="ko-KR" dirty="0" smtClean="0"/>
              <a:t>Mean (speed): 21.9802 um/sec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657600" y="152400"/>
            <a:ext cx="4724400" cy="7620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Analysis Sperms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733925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3200400"/>
            <a:ext cx="282892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3600" y="1905000"/>
            <a:ext cx="4200387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657600" y="152400"/>
            <a:ext cx="4724400" cy="7620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Motility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8600" y="1752600"/>
            <a:ext cx="57150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Average hologram image</a:t>
            </a: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(Combine each frame and divided by number)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895600" y="2895600"/>
            <a:ext cx="304800" cy="4572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3000" y="3581400"/>
            <a:ext cx="3886200" cy="990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leave stationary ones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43000" y="5410200"/>
            <a:ext cx="38862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Count stationary sperms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2971800" y="4800600"/>
            <a:ext cx="304800" cy="4572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2400" y="1219200"/>
            <a:ext cx="5943600" cy="5486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/오른쪽 화살표 12"/>
          <p:cNvSpPr/>
          <p:nvPr/>
        </p:nvSpPr>
        <p:spPr>
          <a:xfrm>
            <a:off x="6477000" y="3352800"/>
            <a:ext cx="1524000" cy="762000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229600" y="3124200"/>
            <a:ext cx="3505200" cy="1219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Moving sperms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5400" y="1066800"/>
            <a:ext cx="3505200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Stationary sperms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0"/>
            <a:ext cx="9782175" cy="6991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152400" y="152400"/>
            <a:ext cx="4191000" cy="7620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Stationary sperms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0"/>
            <a:ext cx="9782176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52400" y="152400"/>
            <a:ext cx="4191000" cy="7620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Zoom in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4913" y="-127000"/>
            <a:ext cx="9782175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152400" y="152400"/>
            <a:ext cx="4191000" cy="7620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Compare with moving trajectory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4267200"/>
            <a:ext cx="6934200" cy="24102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667000" y="152400"/>
            <a:ext cx="6934200" cy="7620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Analysis Fertility of sperms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4800" y="2057400"/>
            <a:ext cx="1905000" cy="609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Density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2895600" y="1600200"/>
            <a:ext cx="3124200" cy="1752600"/>
            <a:chOff x="3505200" y="1143000"/>
            <a:chExt cx="4067175" cy="2559878"/>
          </a:xfrm>
        </p:grpSpPr>
        <p:pic>
          <p:nvPicPr>
            <p:cNvPr id="440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05200" y="1143000"/>
              <a:ext cx="4067175" cy="25598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4343400" y="3429000"/>
              <a:ext cx="1295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Sample1 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096000" y="3429000"/>
              <a:ext cx="12954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Sample2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81000" y="5029200"/>
            <a:ext cx="1905000" cy="609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Motility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8839200" y="1066800"/>
            <a:ext cx="3048000" cy="2971800"/>
            <a:chOff x="8229600" y="2209800"/>
            <a:chExt cx="3366000" cy="3368000"/>
          </a:xfrm>
        </p:grpSpPr>
        <p:pic>
          <p:nvPicPr>
            <p:cNvPr id="13" name="Picture 6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lc="http://schemas.openxmlformats.org/drawingml/2006/lockedCanvas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600" y="2209800"/>
              <a:ext cx="3366000" cy="33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9067800" y="2590800"/>
              <a:ext cx="2133600" cy="5943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Count (number of sperm): 233</a:t>
              </a:r>
            </a:p>
            <a:p>
              <a:r>
                <a:rPr lang="en-US" altLang="ko-KR" sz="1000" dirty="0" smtClean="0"/>
                <a:t>Median (speed): 16.4004 um/sec</a:t>
              </a:r>
            </a:p>
            <a:p>
              <a:r>
                <a:rPr lang="en-US" altLang="ko-KR" sz="1000" dirty="0" smtClean="0"/>
                <a:t>Mean (speed): 21.9802 um/sec</a:t>
              </a:r>
              <a:endParaRPr lang="ko-KR" altLang="en-US" sz="1000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400800" y="2057400"/>
            <a:ext cx="1905000" cy="609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</a:rPr>
              <a:t>Speed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2362200" y="2286000"/>
            <a:ext cx="3810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8382000" y="2286000"/>
            <a:ext cx="3810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2438400" y="5257800"/>
            <a:ext cx="381000" cy="228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b="1" i="1" dirty="0" smtClean="0"/>
              <a:t>Commercialization</a:t>
            </a:r>
            <a:endParaRPr lang="ko-KR" altLang="en-US" b="1" i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ko-KR" b="1" dirty="0" smtClean="0"/>
          </a:p>
          <a:p>
            <a:r>
              <a:rPr lang="en-US" altLang="ko-KR" sz="3600" b="1" dirty="0" smtClean="0"/>
              <a:t>More widespread Lens-free Microscopes</a:t>
            </a:r>
          </a:p>
          <a:p>
            <a:pPr lvl="1">
              <a:buNone/>
            </a:pPr>
            <a:r>
              <a:rPr lang="en-US" altLang="ko-KR" sz="3200" dirty="0" smtClean="0"/>
              <a:t>-Cost effective</a:t>
            </a:r>
          </a:p>
          <a:p>
            <a:pPr lvl="1">
              <a:buNone/>
            </a:pPr>
            <a:r>
              <a:rPr lang="en-US" altLang="ko-KR" sz="3200" dirty="0" smtClean="0"/>
              <a:t>-Easy user interface</a:t>
            </a:r>
          </a:p>
          <a:p>
            <a:pPr lvl="1">
              <a:buNone/>
            </a:pPr>
            <a:r>
              <a:rPr lang="en-US" altLang="ko-KR" sz="3200" dirty="0" smtClean="0"/>
              <a:t>-Fast analysis</a:t>
            </a:r>
          </a:p>
          <a:p>
            <a:pPr lvl="1">
              <a:buNone/>
            </a:pPr>
            <a:r>
              <a:rPr lang="en-US" altLang="ko-KR" sz="3200" dirty="0" smtClean="0"/>
              <a:t>-Simple product</a:t>
            </a:r>
          </a:p>
          <a:p>
            <a:pPr lvl="1">
              <a:buNone/>
            </a:pPr>
            <a:r>
              <a:rPr lang="en-US" altLang="ko-KR" sz="3200" dirty="0" smtClean="0"/>
              <a:t>-Design</a:t>
            </a:r>
          </a:p>
          <a:p>
            <a:pPr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3048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i="1" u="sng" dirty="0" smtClean="0"/>
              <a:t>WHAT?</a:t>
            </a:r>
            <a:endParaRPr lang="ko-KR" altLang="en-US" sz="6600" b="1" i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Direction of improvement 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Reconstruct sperms’ tail</a:t>
            </a:r>
          </a:p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Network System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762000" y="457200"/>
            <a:ext cx="4495800" cy="5791200"/>
            <a:chOff x="762000" y="457200"/>
            <a:chExt cx="4495800" cy="5791200"/>
          </a:xfrm>
        </p:grpSpPr>
        <p:grpSp>
          <p:nvGrpSpPr>
            <p:cNvPr id="5" name="그룹 4"/>
            <p:cNvGrpSpPr/>
            <p:nvPr/>
          </p:nvGrpSpPr>
          <p:grpSpPr>
            <a:xfrm>
              <a:off x="762000" y="457200"/>
              <a:ext cx="4495800" cy="5791200"/>
              <a:chOff x="6858000" y="685800"/>
              <a:chExt cx="4495800" cy="5791200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9372600" y="685800"/>
                <a:ext cx="76200" cy="152400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/>
              <p:cNvCxnSpPr/>
              <p:nvPr/>
            </p:nvCxnSpPr>
            <p:spPr>
              <a:xfrm flipH="1">
                <a:off x="8382000" y="2362200"/>
                <a:ext cx="838200" cy="2514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9601200" y="2362200"/>
                <a:ext cx="838200" cy="2514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/>
              <p:cNvSpPr/>
              <p:nvPr/>
            </p:nvSpPr>
            <p:spPr>
              <a:xfrm>
                <a:off x="8534400" y="4876800"/>
                <a:ext cx="1752600" cy="762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8382000" y="5410200"/>
                <a:ext cx="2057400" cy="762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0058400" y="1066800"/>
                <a:ext cx="1295400" cy="38100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LED Fiber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직선 연결선 11"/>
              <p:cNvCxnSpPr>
                <a:stCxn id="11" idx="1"/>
                <a:endCxn id="6" idx="3"/>
              </p:cNvCxnSpPr>
              <p:nvPr/>
            </p:nvCxnSpPr>
            <p:spPr>
              <a:xfrm flipH="1">
                <a:off x="9448800" y="1257300"/>
                <a:ext cx="609600" cy="19050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/>
              <p:cNvSpPr/>
              <p:nvPr/>
            </p:nvSpPr>
            <p:spPr>
              <a:xfrm>
                <a:off x="6858000" y="4267200"/>
                <a:ext cx="1295400" cy="381000"/>
              </a:xfrm>
              <a:prstGeom prst="rect">
                <a:avLst/>
              </a:prstGeom>
              <a:noFill/>
              <a:ln w="254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Sample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직선 연결선 13"/>
              <p:cNvCxnSpPr>
                <a:stCxn id="13" idx="3"/>
                <a:endCxn id="9" idx="0"/>
              </p:cNvCxnSpPr>
              <p:nvPr/>
            </p:nvCxnSpPr>
            <p:spPr>
              <a:xfrm>
                <a:off x="8153400" y="4457700"/>
                <a:ext cx="1257300" cy="419100"/>
              </a:xfrm>
              <a:prstGeom prst="line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/>
              <p:cNvSpPr/>
              <p:nvPr/>
            </p:nvSpPr>
            <p:spPr>
              <a:xfrm>
                <a:off x="7924800" y="6096000"/>
                <a:ext cx="1295400" cy="38100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sensor chip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직선 연결선 15"/>
              <p:cNvCxnSpPr>
                <a:stCxn id="15" idx="0"/>
                <a:endCxn id="10" idx="2"/>
              </p:cNvCxnSpPr>
              <p:nvPr/>
            </p:nvCxnSpPr>
            <p:spPr>
              <a:xfrm flipV="1">
                <a:off x="8572500" y="5486400"/>
                <a:ext cx="838200" cy="609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타원 16"/>
            <p:cNvSpPr/>
            <p:nvPr/>
          </p:nvSpPr>
          <p:spPr>
            <a:xfrm>
              <a:off x="3124200" y="4572000"/>
              <a:ext cx="228600" cy="762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342640" y="4561840"/>
              <a:ext cx="426720" cy="77893"/>
            </a:xfrm>
            <a:custGeom>
              <a:avLst/>
              <a:gdLst>
                <a:gd name="connsiteX0" fmla="*/ 0 w 426720"/>
                <a:gd name="connsiteY0" fmla="*/ 40640 h 77893"/>
                <a:gd name="connsiteX1" fmla="*/ 162560 w 426720"/>
                <a:gd name="connsiteY1" fmla="*/ 71120 h 77893"/>
                <a:gd name="connsiteX2" fmla="*/ 254000 w 426720"/>
                <a:gd name="connsiteY2" fmla="*/ 0 h 77893"/>
                <a:gd name="connsiteX3" fmla="*/ 426720 w 426720"/>
                <a:gd name="connsiteY3" fmla="*/ 71120 h 7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720" h="77893">
                  <a:moveTo>
                    <a:pt x="0" y="40640"/>
                  </a:moveTo>
                  <a:cubicBezTo>
                    <a:pt x="60113" y="59266"/>
                    <a:pt x="120227" y="77893"/>
                    <a:pt x="162560" y="71120"/>
                  </a:cubicBezTo>
                  <a:cubicBezTo>
                    <a:pt x="204893" y="64347"/>
                    <a:pt x="209973" y="0"/>
                    <a:pt x="254000" y="0"/>
                  </a:cubicBezTo>
                  <a:cubicBezTo>
                    <a:pt x="298027" y="0"/>
                    <a:pt x="362373" y="35560"/>
                    <a:pt x="426720" y="7112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3048000" y="5105400"/>
              <a:ext cx="838200" cy="76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3200400" y="5105400"/>
              <a:ext cx="533400" cy="76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>
              <a:stCxn id="9" idx="2"/>
            </p:cNvCxnSpPr>
            <p:nvPr/>
          </p:nvCxnSpPr>
          <p:spPr>
            <a:xfrm flipH="1">
              <a:off x="3200400" y="4724400"/>
              <a:ext cx="1143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581400" y="4724400"/>
              <a:ext cx="1524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폭발 1 45"/>
          <p:cNvSpPr/>
          <p:nvPr/>
        </p:nvSpPr>
        <p:spPr>
          <a:xfrm>
            <a:off x="152400" y="1524000"/>
            <a:ext cx="2362200" cy="1295400"/>
          </a:xfrm>
          <a:prstGeom prst="irregularSeal1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One light source</a:t>
            </a:r>
            <a:endParaRPr lang="ko-KR" altLang="en-US" b="1" dirty="0"/>
          </a:p>
        </p:txBody>
      </p:sp>
      <p:grpSp>
        <p:nvGrpSpPr>
          <p:cNvPr id="58" name="그룹 57"/>
          <p:cNvGrpSpPr/>
          <p:nvPr/>
        </p:nvGrpSpPr>
        <p:grpSpPr>
          <a:xfrm>
            <a:off x="6781800" y="1905000"/>
            <a:ext cx="3581400" cy="4077767"/>
            <a:chOff x="6400800" y="2246833"/>
            <a:chExt cx="3581400" cy="4077767"/>
          </a:xfrm>
        </p:grpSpPr>
        <p:sp>
          <p:nvSpPr>
            <p:cNvPr id="38" name="직사각형 37"/>
            <p:cNvSpPr/>
            <p:nvPr/>
          </p:nvSpPr>
          <p:spPr>
            <a:xfrm>
              <a:off x="8077200" y="4724400"/>
              <a:ext cx="1752600" cy="76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7924800" y="5257800"/>
              <a:ext cx="2057400" cy="76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400800" y="4114800"/>
              <a:ext cx="1295400" cy="381000"/>
            </a:xfrm>
            <a:prstGeom prst="rect">
              <a:avLst/>
            </a:prstGeom>
            <a:noFill/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Sample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연결선 42"/>
            <p:cNvCxnSpPr>
              <a:stCxn id="42" idx="3"/>
              <a:endCxn id="38" idx="0"/>
            </p:cNvCxnSpPr>
            <p:nvPr/>
          </p:nvCxnSpPr>
          <p:spPr>
            <a:xfrm>
              <a:off x="7696200" y="4305300"/>
              <a:ext cx="1257300" cy="41910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7467600" y="5943600"/>
              <a:ext cx="1295400" cy="381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sensor chip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직선 연결선 44"/>
            <p:cNvCxnSpPr>
              <a:stCxn id="44" idx="0"/>
              <a:endCxn id="39" idx="2"/>
            </p:cNvCxnSpPr>
            <p:nvPr/>
          </p:nvCxnSpPr>
          <p:spPr>
            <a:xfrm flipV="1">
              <a:off x="8115300" y="5334000"/>
              <a:ext cx="838200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타원 28"/>
            <p:cNvSpPr/>
            <p:nvPr/>
          </p:nvSpPr>
          <p:spPr>
            <a:xfrm>
              <a:off x="8763000" y="4648200"/>
              <a:ext cx="228600" cy="762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8981440" y="4638040"/>
              <a:ext cx="426720" cy="77893"/>
            </a:xfrm>
            <a:custGeom>
              <a:avLst/>
              <a:gdLst>
                <a:gd name="connsiteX0" fmla="*/ 0 w 426720"/>
                <a:gd name="connsiteY0" fmla="*/ 40640 h 77893"/>
                <a:gd name="connsiteX1" fmla="*/ 162560 w 426720"/>
                <a:gd name="connsiteY1" fmla="*/ 71120 h 77893"/>
                <a:gd name="connsiteX2" fmla="*/ 254000 w 426720"/>
                <a:gd name="connsiteY2" fmla="*/ 0 h 77893"/>
                <a:gd name="connsiteX3" fmla="*/ 426720 w 426720"/>
                <a:gd name="connsiteY3" fmla="*/ 71120 h 7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720" h="77893">
                  <a:moveTo>
                    <a:pt x="0" y="40640"/>
                  </a:moveTo>
                  <a:cubicBezTo>
                    <a:pt x="60113" y="59266"/>
                    <a:pt x="120227" y="77893"/>
                    <a:pt x="162560" y="71120"/>
                  </a:cubicBezTo>
                  <a:cubicBezTo>
                    <a:pt x="204893" y="64347"/>
                    <a:pt x="209973" y="0"/>
                    <a:pt x="254000" y="0"/>
                  </a:cubicBezTo>
                  <a:cubicBezTo>
                    <a:pt x="298027" y="0"/>
                    <a:pt x="362373" y="35560"/>
                    <a:pt x="426720" y="71120"/>
                  </a:cubicBezTo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8686800" y="5181600"/>
              <a:ext cx="838200" cy="76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8839200" y="5181600"/>
              <a:ext cx="533400" cy="76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/>
            <p:cNvCxnSpPr>
              <a:stCxn id="38" idx="2"/>
            </p:cNvCxnSpPr>
            <p:nvPr/>
          </p:nvCxnSpPr>
          <p:spPr>
            <a:xfrm flipH="1">
              <a:off x="8839200" y="4800600"/>
              <a:ext cx="1143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9220200" y="4800600"/>
              <a:ext cx="1524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 rot="19689007">
              <a:off x="8025742" y="2253634"/>
              <a:ext cx="50542" cy="6858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 rot="2012147">
              <a:off x="9785241" y="2246833"/>
              <a:ext cx="64839" cy="68580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8229600" y="3048000"/>
              <a:ext cx="304800" cy="167640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8382000" y="2971800"/>
              <a:ext cx="1143000" cy="167640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 flipH="1">
              <a:off x="8458200" y="2971800"/>
              <a:ext cx="1066800" cy="1676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 flipH="1">
              <a:off x="9525000" y="3048000"/>
              <a:ext cx="152400" cy="1676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폭발 1 58"/>
          <p:cNvSpPr/>
          <p:nvPr/>
        </p:nvSpPr>
        <p:spPr>
          <a:xfrm>
            <a:off x="7924800" y="457200"/>
            <a:ext cx="2362200" cy="1295400"/>
          </a:xfrm>
          <a:prstGeom prst="irregularSeal1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Two light source</a:t>
            </a:r>
            <a:endParaRPr lang="ko-KR" altLang="en-US" b="1" dirty="0"/>
          </a:p>
        </p:txBody>
      </p:sp>
      <p:sp>
        <p:nvSpPr>
          <p:cNvPr id="60" name="오른쪽 화살표 59"/>
          <p:cNvSpPr/>
          <p:nvPr/>
        </p:nvSpPr>
        <p:spPr>
          <a:xfrm>
            <a:off x="4953000" y="2209800"/>
            <a:ext cx="1600200" cy="8382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52400" y="3048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i="1" u="sng" dirty="0" smtClean="0"/>
              <a:t>HOW?</a:t>
            </a:r>
            <a:endParaRPr lang="ko-KR" altLang="en-US" sz="6600" b="1" i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133600"/>
            <a:ext cx="9546566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3048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i="1" u="sng" dirty="0" smtClean="0"/>
              <a:t>WHY?</a:t>
            </a:r>
            <a:endParaRPr lang="ko-KR" altLang="en-US" sz="6600" b="1" i="1" u="sng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162800" y="2895600"/>
            <a:ext cx="3429000" cy="2514600"/>
            <a:chOff x="7162800" y="2895600"/>
            <a:chExt cx="3429000" cy="2514600"/>
          </a:xfrm>
        </p:grpSpPr>
        <p:cxnSp>
          <p:nvCxnSpPr>
            <p:cNvPr id="8" name="직선 화살표 연결선 7"/>
            <p:cNvCxnSpPr/>
            <p:nvPr/>
          </p:nvCxnSpPr>
          <p:spPr>
            <a:xfrm flipH="1" flipV="1">
              <a:off x="7162800" y="2971800"/>
              <a:ext cx="838200" cy="3810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V="1">
              <a:off x="8382000" y="2895600"/>
              <a:ext cx="457200" cy="2286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V="1">
              <a:off x="7924800" y="4648200"/>
              <a:ext cx="0" cy="7620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flipH="1">
              <a:off x="8991600" y="4267200"/>
              <a:ext cx="76200" cy="8382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flipH="1" flipV="1">
              <a:off x="10058400" y="4267200"/>
              <a:ext cx="533400" cy="22860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4953000" y="1905000"/>
            <a:ext cx="1676400" cy="2438400"/>
            <a:chOff x="4953000" y="2362200"/>
            <a:chExt cx="1676400" cy="2438400"/>
          </a:xfrm>
        </p:grpSpPr>
        <p:sp>
          <p:nvSpPr>
            <p:cNvPr id="6" name="직사각형 5"/>
            <p:cNvSpPr/>
            <p:nvPr/>
          </p:nvSpPr>
          <p:spPr>
            <a:xfrm>
              <a:off x="5029200" y="2590800"/>
              <a:ext cx="1600200" cy="2209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953000" y="2362200"/>
              <a:ext cx="1447800" cy="609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Laboratory Experiment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57800" y="3200400"/>
              <a:ext cx="1371600" cy="1376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48600" y="914400"/>
            <a:ext cx="80912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0600" y="2971800"/>
            <a:ext cx="80912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48800" y="4953000"/>
            <a:ext cx="80912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4419600"/>
            <a:ext cx="80912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2286000"/>
            <a:ext cx="80912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95400" y="1066800"/>
            <a:ext cx="80912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228600"/>
            <a:ext cx="80912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82200" y="1066800"/>
            <a:ext cx="80912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화살표 연결선 20"/>
          <p:cNvCxnSpPr/>
          <p:nvPr/>
        </p:nvCxnSpPr>
        <p:spPr>
          <a:xfrm flipV="1">
            <a:off x="6781800" y="1447800"/>
            <a:ext cx="914400" cy="99060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6781800" y="1524000"/>
            <a:ext cx="3048000" cy="175260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6858000" y="3276600"/>
            <a:ext cx="1524000" cy="45720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6781800" y="4267200"/>
            <a:ext cx="2514600" cy="114300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3886200" y="3505200"/>
            <a:ext cx="990600" cy="68580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H="1" flipV="1">
            <a:off x="3200400" y="2971800"/>
            <a:ext cx="1676400" cy="38100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2286000" y="1447800"/>
            <a:ext cx="2590800" cy="167640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4114800" y="1219200"/>
            <a:ext cx="685800" cy="1295400"/>
          </a:xfrm>
          <a:prstGeom prst="straightConnector1">
            <a:avLst/>
          </a:prstGeom>
          <a:ln w="762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6858000" y="1828800"/>
            <a:ext cx="914400" cy="990600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6858000" y="1828800"/>
            <a:ext cx="2895600" cy="1676400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>
            <a:off x="6858000" y="3581400"/>
            <a:ext cx="1600200" cy="457200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H="1" flipV="1">
            <a:off x="6629400" y="4572000"/>
            <a:ext cx="2514600" cy="1066800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4267200" y="3733800"/>
            <a:ext cx="838200" cy="609600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3276600" y="3352800"/>
            <a:ext cx="1752600" cy="228600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2590800" y="1295400"/>
            <a:ext cx="2514600" cy="1676400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4419600" y="1143000"/>
            <a:ext cx="457200" cy="914400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3733800" y="5562600"/>
            <a:ext cx="4191000" cy="7620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tx1"/>
                </a:solidFill>
              </a:rPr>
              <a:t>Network system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09600"/>
            <a:ext cx="3476807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586566"/>
            <a:ext cx="3505200" cy="3036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그룹 15"/>
          <p:cNvGrpSpPr/>
          <p:nvPr/>
        </p:nvGrpSpPr>
        <p:grpSpPr>
          <a:xfrm>
            <a:off x="3657600" y="762001"/>
            <a:ext cx="6705600" cy="5486400"/>
            <a:chOff x="3657600" y="762000"/>
            <a:chExt cx="6934200" cy="5801749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67200" y="838200"/>
              <a:ext cx="6324600" cy="5725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7" name="Picture 5" descr="C:\Users\1234\AppData\Local\Microsoft\Windows\Temporary Internet Files\Content.IE5\TFBV2ULB\question-mark-460864_640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10200" y="990600"/>
              <a:ext cx="2209800" cy="2209800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4191000" y="1066800"/>
              <a:ext cx="1447800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315200" y="762000"/>
              <a:ext cx="1447800" cy="152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296400" y="26670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991600" y="32004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924800" y="39624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839200" y="55626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657600" y="5486400"/>
              <a:ext cx="1066800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Conclusion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>END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219200"/>
            <a:ext cx="8767237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1000"/>
            <a:ext cx="5638800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1219200"/>
            <a:ext cx="5181600" cy="442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화살표 연결선 9"/>
          <p:cNvCxnSpPr/>
          <p:nvPr/>
        </p:nvCxnSpPr>
        <p:spPr>
          <a:xfrm>
            <a:off x="6705600" y="2590800"/>
            <a:ext cx="4419600" cy="838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19200"/>
            <a:ext cx="569595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6433" y="925132"/>
            <a:ext cx="4948767" cy="5018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ko-KR" b="1" i="1" dirty="0" smtClean="0"/>
              <a:t>Analysis Sperm’s fertility</a:t>
            </a:r>
            <a:endParaRPr lang="ko-KR" altLang="en-US" b="1" i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 smtClean="0"/>
              <a:t>Digital subtraction of these consecutive </a:t>
            </a:r>
            <a:r>
              <a:rPr lang="en-US" altLang="ko-KR" b="1" dirty="0" err="1" smtClean="0"/>
              <a:t>lensfree</a:t>
            </a:r>
            <a:r>
              <a:rPr lang="en-US" altLang="ko-KR" b="1" dirty="0" smtClean="0"/>
              <a:t> frames, followed by appropriate processing of the reconstructed images</a:t>
            </a:r>
          </a:p>
          <a:p>
            <a:endParaRPr lang="en-US" altLang="ko-KR" b="1" dirty="0" smtClean="0"/>
          </a:p>
          <a:p>
            <a:r>
              <a:rPr lang="en-US" altLang="ko-KR" sz="3600" b="1" dirty="0" smtClean="0"/>
              <a:t>Density</a:t>
            </a:r>
          </a:p>
          <a:p>
            <a:pPr lvl="1">
              <a:buNone/>
            </a:pPr>
            <a:r>
              <a:rPr lang="en-US" altLang="ko-KR" dirty="0" smtClean="0"/>
              <a:t>- Count sperm on the image. (High density, High fertility)</a:t>
            </a:r>
          </a:p>
          <a:p>
            <a:r>
              <a:rPr lang="en-US" altLang="ko-KR" sz="3600" b="1" dirty="0" smtClean="0"/>
              <a:t>Motility</a:t>
            </a:r>
          </a:p>
          <a:p>
            <a:pPr lvl="1">
              <a:buNone/>
            </a:pPr>
            <a:r>
              <a:rPr lang="en-US" altLang="ko-KR" dirty="0" smtClean="0"/>
              <a:t>- Count moving sperms, Count stationary sperms. (High motility, High fertility)</a:t>
            </a:r>
          </a:p>
          <a:p>
            <a:r>
              <a:rPr lang="en-US" altLang="ko-KR" sz="3600" b="1" dirty="0" smtClean="0"/>
              <a:t>Speed</a:t>
            </a:r>
            <a:endParaRPr lang="en-US" altLang="ko-KR" b="1" dirty="0" smtClean="0"/>
          </a:p>
          <a:p>
            <a:pPr lvl="1">
              <a:buNone/>
            </a:pPr>
            <a:r>
              <a:rPr lang="en-US" altLang="ko-KR" dirty="0" smtClean="0"/>
              <a:t>- Calculate speed using the dynamic trajectories of motile sperms(High speed, High fertility)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" y="3048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i="1" u="sng" dirty="0" smtClean="0"/>
              <a:t>HOW?</a:t>
            </a:r>
            <a:endParaRPr lang="ko-KR" altLang="en-US" sz="6600" b="1" i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1" y="152401"/>
            <a:ext cx="6503173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그룹 27"/>
          <p:cNvGrpSpPr/>
          <p:nvPr/>
        </p:nvGrpSpPr>
        <p:grpSpPr>
          <a:xfrm>
            <a:off x="6858000" y="685800"/>
            <a:ext cx="4495800" cy="5791200"/>
            <a:chOff x="6858000" y="685800"/>
            <a:chExt cx="4495800" cy="5791200"/>
          </a:xfrm>
        </p:grpSpPr>
        <p:sp>
          <p:nvSpPr>
            <p:cNvPr id="8" name="직사각형 7"/>
            <p:cNvSpPr/>
            <p:nvPr/>
          </p:nvSpPr>
          <p:spPr>
            <a:xfrm>
              <a:off x="9372600" y="685800"/>
              <a:ext cx="76200" cy="1524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8382000" y="2362200"/>
              <a:ext cx="8382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9601200" y="2362200"/>
              <a:ext cx="838200" cy="2514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8534400" y="4876800"/>
              <a:ext cx="1752600" cy="76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382000" y="5410200"/>
              <a:ext cx="2057400" cy="76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058400" y="1066800"/>
              <a:ext cx="1295400" cy="3810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LED Fiber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16" idx="1"/>
              <a:endCxn id="8" idx="3"/>
            </p:cNvCxnSpPr>
            <p:nvPr/>
          </p:nvCxnSpPr>
          <p:spPr>
            <a:xfrm flipH="1">
              <a:off x="9448800" y="1257300"/>
              <a:ext cx="609600" cy="19050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6858000" y="4267200"/>
              <a:ext cx="1295400" cy="381000"/>
            </a:xfrm>
            <a:prstGeom prst="rect">
              <a:avLst/>
            </a:prstGeom>
            <a:noFill/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Sample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연결선 20"/>
            <p:cNvCxnSpPr>
              <a:stCxn id="19" idx="3"/>
              <a:endCxn id="14" idx="0"/>
            </p:cNvCxnSpPr>
            <p:nvPr/>
          </p:nvCxnSpPr>
          <p:spPr>
            <a:xfrm>
              <a:off x="8153400" y="4457700"/>
              <a:ext cx="1257300" cy="41910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7924800" y="6096000"/>
              <a:ext cx="1295400" cy="381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sensor chip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22" idx="0"/>
              <a:endCxn id="15" idx="2"/>
            </p:cNvCxnSpPr>
            <p:nvPr/>
          </p:nvCxnSpPr>
          <p:spPr>
            <a:xfrm flipV="1">
              <a:off x="8572500" y="5486400"/>
              <a:ext cx="838200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5394960" y="2885440"/>
            <a:ext cx="9906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Pinhole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>
            <a:stCxn id="25" idx="0"/>
          </p:cNvCxnSpPr>
          <p:nvPr/>
        </p:nvCxnSpPr>
        <p:spPr>
          <a:xfrm flipH="1" flipV="1">
            <a:off x="5166360" y="2428240"/>
            <a:ext cx="72390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곱셈 기호 30"/>
          <p:cNvSpPr/>
          <p:nvPr/>
        </p:nvSpPr>
        <p:spPr>
          <a:xfrm>
            <a:off x="1600200" y="1524000"/>
            <a:ext cx="3886200" cy="1447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그림 5" descr="ICI-11642v2_x3-1_0.0ms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943600" y="3124201"/>
            <a:ext cx="1905000" cy="457199"/>
            <a:chOff x="5943600" y="3124201"/>
            <a:chExt cx="1905000" cy="457199"/>
          </a:xfrm>
        </p:grpSpPr>
        <p:sp>
          <p:nvSpPr>
            <p:cNvPr id="8" name="직사각형 7"/>
            <p:cNvSpPr/>
            <p:nvPr/>
          </p:nvSpPr>
          <p:spPr>
            <a:xfrm>
              <a:off x="5943600" y="3276600"/>
              <a:ext cx="381000" cy="304800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05600" y="312420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1"/>
                  </a:solidFill>
                </a:rPr>
                <a:t>Zoom In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직선 연결선 10"/>
            <p:cNvCxnSpPr>
              <a:stCxn id="9" idx="1"/>
              <a:endCxn id="8" idx="3"/>
            </p:cNvCxnSpPr>
            <p:nvPr/>
          </p:nvCxnSpPr>
          <p:spPr>
            <a:xfrm flipH="1">
              <a:off x="6324600" y="3308867"/>
              <a:ext cx="381000" cy="120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/>
          <p:cNvSpPr/>
          <p:nvPr/>
        </p:nvSpPr>
        <p:spPr>
          <a:xfrm>
            <a:off x="228600" y="152400"/>
            <a:ext cx="2514600" cy="6858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Recorded Hologram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5065-3F2C-4756-89E5-1ED075B2D71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6450" y="400050"/>
            <a:ext cx="8039100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228600" y="152400"/>
            <a:ext cx="2514600" cy="685800"/>
          </a:xfrm>
          <a:prstGeom prst="rect">
            <a:avLst/>
          </a:prstGeom>
          <a:solidFill>
            <a:schemeClr val="bg1"/>
          </a:solidFill>
          <a:ln w="63500" cmpd="dbl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Zoom in Image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32379</TotalTime>
  <Words>683</Words>
  <Application>Microsoft Office PowerPoint</Application>
  <PresentationFormat>사용자 지정</PresentationFormat>
  <Paragraphs>163</Paragraphs>
  <Slides>32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Office Theme</vt:lpstr>
      <vt:lpstr>Compact and Light-Weight Automated Semen Analysis Platform Using Lensfree on-Chip Microscopy</vt:lpstr>
      <vt:lpstr>슬라이드 2</vt:lpstr>
      <vt:lpstr>슬라이드 3</vt:lpstr>
      <vt:lpstr>슬라이드 4</vt:lpstr>
      <vt:lpstr>슬라이드 5</vt:lpstr>
      <vt:lpstr>Analysis Sperm’s fertility</vt:lpstr>
      <vt:lpstr>슬라이드 7</vt:lpstr>
      <vt:lpstr>슬라이드 8</vt:lpstr>
      <vt:lpstr>슬라이드 9</vt:lpstr>
      <vt:lpstr>Reconstruct Image (Computational Process)</vt:lpstr>
      <vt:lpstr>슬라이드 11</vt:lpstr>
      <vt:lpstr>슬라이드 12</vt:lpstr>
      <vt:lpstr>슬라이드 13</vt:lpstr>
      <vt:lpstr>슬라이드 14</vt:lpstr>
      <vt:lpstr>슬라이드 15</vt:lpstr>
      <vt:lpstr>                                               3D-&gt; 2D trajectory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Commercialization</vt:lpstr>
      <vt:lpstr>Direction of improvement </vt:lpstr>
      <vt:lpstr>슬라이드 27</vt:lpstr>
      <vt:lpstr>슬라이드 28</vt:lpstr>
      <vt:lpstr>슬라이드 29</vt:lpstr>
      <vt:lpstr>Conclusion</vt:lpstr>
      <vt:lpstr>END</vt:lpstr>
      <vt:lpstr>슬라이드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</dc:title>
  <dc:creator>Steve Wei Feng</dc:creator>
  <cp:lastModifiedBy>duckha</cp:lastModifiedBy>
  <cp:revision>1004</cp:revision>
  <dcterms:created xsi:type="dcterms:W3CDTF">2012-08-02T19:00:33Z</dcterms:created>
  <dcterms:modified xsi:type="dcterms:W3CDTF">2016-02-10T18:20:00Z</dcterms:modified>
</cp:coreProperties>
</file>